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D7E2-E795-43A1-A9C4-174E4CFD60AA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759A-0817-42F5-BB53-956F64FDE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D7E2-E795-43A1-A9C4-174E4CFD60AA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759A-0817-42F5-BB53-956F64FDE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D7E2-E795-43A1-A9C4-174E4CFD60AA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759A-0817-42F5-BB53-956F64FDE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D7E2-E795-43A1-A9C4-174E4CFD60AA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759A-0817-42F5-BB53-956F64FDE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D7E2-E795-43A1-A9C4-174E4CFD60AA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759A-0817-42F5-BB53-956F64FDE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D7E2-E795-43A1-A9C4-174E4CFD60AA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759A-0817-42F5-BB53-956F64FDE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D7E2-E795-43A1-A9C4-174E4CFD60AA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759A-0817-42F5-BB53-956F64FDE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D7E2-E795-43A1-A9C4-174E4CFD60AA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759A-0817-42F5-BB53-956F64FDE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D7E2-E795-43A1-A9C4-174E4CFD60AA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759A-0817-42F5-BB53-956F64FDE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D7E2-E795-43A1-A9C4-174E4CFD60AA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759A-0817-42F5-BB53-956F64FDE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D7E2-E795-43A1-A9C4-174E4CFD60AA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759A-0817-42F5-BB53-956F64FDE6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7D7E2-E795-43A1-A9C4-174E4CFD60AA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759A-0817-42F5-BB53-956F64FDE6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75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Лекция 6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75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Технология ремонта трансформаторов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7575" algn="l"/>
              </a:tabLst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Содержание: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9175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неисправности трансформаторов.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9175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Текущий и  капитальный ремонт трансформаторов. Схема технологического процесса ремонта трансформаторов.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9175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Разборка трансформаторов.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9175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Ремонт обмоток трансформаторов, пропитка и сушка обмоток, ремонт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магнитопровода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9175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Испытания трансформаторов.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капитальном ремонте выполняются следующие работы: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предремонтный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осмотр и проверку состояния трансформатора;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разборку трансформатора;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слив масла из бака;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очистку крышки бака и расширителя от осадков и грязи;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разборку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выемной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части, снятие обмоток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магнитопровода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размотку неисправных катушек, очистку проводов от старой изоляции,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переизолирование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главной изоляции;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сборку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выемной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запрессовку обмоток, пайку схемы и изолировку выводных концов;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смену отводов и проверку их крепления;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ремонт бака, расширителя, арматуры и т.д.;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сборку трансформатора, в том числе заполнение его маслом и уплотнение мест соединения.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2263" y="333375"/>
            <a:ext cx="8821737" cy="1582738"/>
          </a:xfrm>
        </p:spPr>
        <p:txBody>
          <a:bodyPr/>
          <a:lstStyle/>
          <a:p>
            <a:pPr marL="0" indent="342900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latin typeface="Times New Roman" pitchFamily="18" charset="0"/>
              </a:rPr>
              <a:t>Первый капитальный ремонт осуществляют не позже чем через 6 лет после ввода в эксплуатацию, а последующие - по мере необходимости в зависимости от результатов измерений и состояния трансформатора (2-8 лет).</a:t>
            </a:r>
          </a:p>
        </p:txBody>
      </p:sp>
      <p:sp>
        <p:nvSpPr>
          <p:cNvPr id="11268" name="Заголовок 1"/>
          <p:cNvSpPr>
            <a:spLocks/>
          </p:cNvSpPr>
          <p:nvPr/>
        </p:nvSpPr>
        <p:spPr bwMode="auto">
          <a:xfrm>
            <a:off x="250825" y="2133600"/>
            <a:ext cx="87137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2400" b="1">
                <a:latin typeface="Times New Roman" pitchFamily="18" charset="0"/>
              </a:rPr>
              <a:t>3. Схема технологического процесса ремонта силовых </a:t>
            </a:r>
            <a:br>
              <a:rPr lang="ru-RU" sz="2400" b="1">
                <a:latin typeface="Times New Roman" pitchFamily="18" charset="0"/>
              </a:rPr>
            </a:br>
            <a:r>
              <a:rPr lang="ru-RU" sz="2400" b="1">
                <a:latin typeface="Times New Roman" pitchFamily="18" charset="0"/>
              </a:rPr>
              <a:t>трансформаторов</a:t>
            </a:r>
            <a:r>
              <a:rPr lang="ru-RU" sz="4400">
                <a:latin typeface="Calibri" pitchFamily="34" charset="0"/>
              </a:rPr>
              <a:t>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492500" y="3141663"/>
            <a:ext cx="2159000" cy="8651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Приемка </a:t>
            </a:r>
          </a:p>
          <a:p>
            <a:pPr algn="ctr"/>
            <a:r>
              <a:rPr lang="ru-RU"/>
              <a:t>трансформатора в</a:t>
            </a:r>
          </a:p>
          <a:p>
            <a:pPr algn="ctr"/>
            <a:r>
              <a:rPr lang="ru-RU"/>
              <a:t>ремонт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084888" y="4221163"/>
            <a:ext cx="2159000" cy="574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Предварительные</a:t>
            </a:r>
          </a:p>
          <a:p>
            <a:pPr algn="ctr"/>
            <a:r>
              <a:rPr lang="ru-RU"/>
              <a:t>испытания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900113" y="4221163"/>
            <a:ext cx="2159000" cy="574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Проверка</a:t>
            </a:r>
          </a:p>
          <a:p>
            <a:pPr algn="ctr"/>
            <a:r>
              <a:rPr lang="ru-RU">
                <a:latin typeface="Times New Roman" pitchFamily="18" charset="0"/>
              </a:rPr>
              <a:t>комплектности</a:t>
            </a:r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1979613" y="3573463"/>
            <a:ext cx="1512887" cy="647700"/>
          </a:xfrm>
          <a:custGeom>
            <a:avLst/>
            <a:gdLst/>
            <a:ahLst/>
            <a:cxnLst>
              <a:cxn ang="0">
                <a:pos x="0" y="499"/>
              </a:cxn>
              <a:cxn ang="0">
                <a:pos x="0" y="0"/>
              </a:cxn>
              <a:cxn ang="0">
                <a:pos x="998" y="0"/>
              </a:cxn>
            </a:cxnLst>
            <a:rect l="0" t="0" r="r" b="b"/>
            <a:pathLst>
              <a:path w="998" h="499">
                <a:moveTo>
                  <a:pt x="0" y="499"/>
                </a:moveTo>
                <a:lnTo>
                  <a:pt x="0" y="0"/>
                </a:lnTo>
                <a:lnTo>
                  <a:pt x="998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Freeform 13"/>
          <p:cNvSpPr>
            <a:spLocks/>
          </p:cNvSpPr>
          <p:nvPr/>
        </p:nvSpPr>
        <p:spPr bwMode="auto">
          <a:xfrm flipH="1">
            <a:off x="5651500" y="3573463"/>
            <a:ext cx="1512888" cy="647700"/>
          </a:xfrm>
          <a:custGeom>
            <a:avLst/>
            <a:gdLst/>
            <a:ahLst/>
            <a:cxnLst>
              <a:cxn ang="0">
                <a:pos x="0" y="499"/>
              </a:cxn>
              <a:cxn ang="0">
                <a:pos x="0" y="0"/>
              </a:cxn>
              <a:cxn ang="0">
                <a:pos x="998" y="0"/>
              </a:cxn>
            </a:cxnLst>
            <a:rect l="0" t="0" r="r" b="b"/>
            <a:pathLst>
              <a:path w="998" h="499">
                <a:moveTo>
                  <a:pt x="0" y="499"/>
                </a:moveTo>
                <a:lnTo>
                  <a:pt x="0" y="0"/>
                </a:lnTo>
                <a:lnTo>
                  <a:pt x="998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492500" y="4652963"/>
            <a:ext cx="2159000" cy="574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Разборка</a:t>
            </a:r>
          </a:p>
          <a:p>
            <a:pPr algn="ctr"/>
            <a:r>
              <a:rPr lang="ru-RU"/>
              <a:t>трансформатора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4532313" y="4005263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6011863" y="5373688"/>
            <a:ext cx="2159000" cy="574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Ремонт бака</a:t>
            </a:r>
          </a:p>
          <a:p>
            <a:pPr algn="ctr"/>
            <a:r>
              <a:rPr lang="ru-RU"/>
              <a:t>трансформатора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92500" y="5373688"/>
            <a:ext cx="2159000" cy="574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Ремонт выемной</a:t>
            </a:r>
          </a:p>
          <a:p>
            <a:pPr algn="ctr"/>
            <a:r>
              <a:rPr lang="ru-RU"/>
              <a:t>части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042988" y="5229225"/>
            <a:ext cx="2159000" cy="863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Ремонт крышки </a:t>
            </a:r>
          </a:p>
          <a:p>
            <a:pPr algn="ctr"/>
            <a:r>
              <a:rPr lang="ru-RU"/>
              <a:t>трансформатора и</a:t>
            </a:r>
          </a:p>
          <a:p>
            <a:pPr algn="ctr"/>
            <a:r>
              <a:rPr lang="ru-RU"/>
              <a:t>её арматуры</a:t>
            </a: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203575" y="5661025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7" name="Freeform 23"/>
          <p:cNvSpPr>
            <a:spLocks/>
          </p:cNvSpPr>
          <p:nvPr/>
        </p:nvSpPr>
        <p:spPr bwMode="auto">
          <a:xfrm>
            <a:off x="5651500" y="4941888"/>
            <a:ext cx="1441450" cy="431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08" y="0"/>
              </a:cxn>
              <a:cxn ang="0">
                <a:pos x="908" y="272"/>
              </a:cxn>
            </a:cxnLst>
            <a:rect l="0" t="0" r="r" b="b"/>
            <a:pathLst>
              <a:path w="908" h="272">
                <a:moveTo>
                  <a:pt x="0" y="0"/>
                </a:moveTo>
                <a:lnTo>
                  <a:pt x="908" y="0"/>
                </a:lnTo>
                <a:lnTo>
                  <a:pt x="908" y="27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9" name="Freeform 25"/>
          <p:cNvSpPr>
            <a:spLocks/>
          </p:cNvSpPr>
          <p:nvPr/>
        </p:nvSpPr>
        <p:spPr bwMode="auto">
          <a:xfrm>
            <a:off x="755650" y="5661025"/>
            <a:ext cx="287338" cy="1081088"/>
          </a:xfrm>
          <a:custGeom>
            <a:avLst/>
            <a:gdLst/>
            <a:ahLst/>
            <a:cxnLst>
              <a:cxn ang="0">
                <a:pos x="181" y="0"/>
              </a:cxn>
              <a:cxn ang="0">
                <a:pos x="0" y="0"/>
              </a:cxn>
              <a:cxn ang="0">
                <a:pos x="0" y="681"/>
              </a:cxn>
            </a:cxnLst>
            <a:rect l="0" t="0" r="r" b="b"/>
            <a:pathLst>
              <a:path w="181" h="681">
                <a:moveTo>
                  <a:pt x="181" y="0"/>
                </a:moveTo>
                <a:lnTo>
                  <a:pt x="0" y="0"/>
                </a:lnTo>
                <a:lnTo>
                  <a:pt x="0" y="681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3708400" y="594995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5292725" y="5949950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3" name="Freeform 29"/>
          <p:cNvSpPr>
            <a:spLocks/>
          </p:cNvSpPr>
          <p:nvPr/>
        </p:nvSpPr>
        <p:spPr bwMode="auto">
          <a:xfrm>
            <a:off x="8172450" y="5661025"/>
            <a:ext cx="431800" cy="10810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2" y="0"/>
              </a:cxn>
              <a:cxn ang="0">
                <a:pos x="272" y="681"/>
              </a:cxn>
            </a:cxnLst>
            <a:rect l="0" t="0" r="r" b="b"/>
            <a:pathLst>
              <a:path w="272" h="681">
                <a:moveTo>
                  <a:pt x="0" y="0"/>
                </a:moveTo>
                <a:lnTo>
                  <a:pt x="272" y="0"/>
                </a:lnTo>
                <a:lnTo>
                  <a:pt x="272" y="681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4572000" y="52292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23850" y="115888"/>
            <a:ext cx="8642350" cy="5864225"/>
            <a:chOff x="158" y="73"/>
            <a:chExt cx="5444" cy="3694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1202" y="346"/>
              <a:ext cx="1406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Ремонт сердечника </a:t>
              </a:r>
            </a:p>
            <a:p>
              <a:pPr algn="ctr"/>
              <a:r>
                <a:rPr lang="ru-RU"/>
                <a:t>трансформатора</a:t>
              </a: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3101" y="336"/>
              <a:ext cx="1542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Ремонт расширителя</a:t>
              </a:r>
            </a:p>
            <a:p>
              <a:pPr algn="ctr"/>
              <a:r>
                <a:rPr lang="ru-RU"/>
                <a:t>и арматуры</a:t>
              </a:r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1927" y="73"/>
              <a:ext cx="0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V="1">
              <a:off x="3878" y="73"/>
              <a:ext cx="0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V="1">
              <a:off x="5602" y="73"/>
              <a:ext cx="0" cy="17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V="1">
              <a:off x="158" y="73"/>
              <a:ext cx="0" cy="17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94" y="845"/>
              <a:ext cx="1180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Восстановление</a:t>
              </a:r>
            </a:p>
            <a:p>
              <a:pPr algn="ctr"/>
              <a:r>
                <a:rPr lang="ru-RU"/>
                <a:t>магнитопровода</a:t>
              </a:r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auto">
            <a:xfrm>
              <a:off x="884" y="527"/>
              <a:ext cx="318" cy="318"/>
            </a:xfrm>
            <a:custGeom>
              <a:avLst/>
              <a:gdLst/>
              <a:ahLst/>
              <a:cxnLst>
                <a:cxn ang="0">
                  <a:pos x="0" y="318"/>
                </a:cxn>
                <a:cxn ang="0">
                  <a:pos x="0" y="0"/>
                </a:cxn>
                <a:cxn ang="0">
                  <a:pos x="318" y="0"/>
                </a:cxn>
              </a:cxnLst>
              <a:rect l="0" t="0" r="r" b="b"/>
              <a:pathLst>
                <a:path w="318" h="318">
                  <a:moveTo>
                    <a:pt x="0" y="318"/>
                  </a:moveTo>
                  <a:lnTo>
                    <a:pt x="0" y="0"/>
                  </a:lnTo>
                  <a:lnTo>
                    <a:pt x="318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1568" y="848"/>
              <a:ext cx="1180" cy="5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Ремонт ярмовых</a:t>
              </a:r>
            </a:p>
            <a:p>
              <a:pPr algn="ctr"/>
              <a:r>
                <a:rPr lang="ru-RU"/>
                <a:t>креплений и по-</a:t>
              </a:r>
            </a:p>
            <a:p>
              <a:pPr algn="ctr"/>
              <a:r>
                <a:rPr lang="ru-RU"/>
                <a:t>садочных штанг</a:t>
              </a:r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V="1">
              <a:off x="2154" y="754"/>
              <a:ext cx="0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2925" y="851"/>
              <a:ext cx="1180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Смена изоляции</a:t>
              </a:r>
            </a:p>
            <a:p>
              <a:pPr algn="ctr"/>
              <a:r>
                <a:rPr lang="ru-RU"/>
                <a:t>сердечника</a:t>
              </a:r>
            </a:p>
          </p:txBody>
        </p:sp>
        <p:sp>
          <p:nvSpPr>
            <p:cNvPr id="12308" name="Freeform 20"/>
            <p:cNvSpPr>
              <a:spLocks/>
            </p:cNvSpPr>
            <p:nvPr/>
          </p:nvSpPr>
          <p:spPr bwMode="auto">
            <a:xfrm>
              <a:off x="2608" y="527"/>
              <a:ext cx="227" cy="10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7" y="0"/>
                </a:cxn>
                <a:cxn ang="0">
                  <a:pos x="227" y="1315"/>
                </a:cxn>
                <a:cxn ang="0">
                  <a:pos x="227" y="1361"/>
                </a:cxn>
              </a:cxnLst>
              <a:rect l="0" t="0" r="r" b="b"/>
              <a:pathLst>
                <a:path w="227" h="1361">
                  <a:moveTo>
                    <a:pt x="0" y="0"/>
                  </a:moveTo>
                  <a:lnTo>
                    <a:pt x="227" y="0"/>
                  </a:lnTo>
                  <a:lnTo>
                    <a:pt x="227" y="1315"/>
                  </a:lnTo>
                  <a:lnTo>
                    <a:pt x="227" y="136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Freeform 21"/>
            <p:cNvSpPr>
              <a:spLocks/>
            </p:cNvSpPr>
            <p:nvPr/>
          </p:nvSpPr>
          <p:spPr bwMode="auto">
            <a:xfrm>
              <a:off x="2835" y="790"/>
              <a:ext cx="544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" y="0"/>
                </a:cxn>
                <a:cxn ang="0">
                  <a:pos x="544" y="91"/>
                </a:cxn>
              </a:cxnLst>
              <a:rect l="0" t="0" r="r" b="b"/>
              <a:pathLst>
                <a:path w="544" h="91">
                  <a:moveTo>
                    <a:pt x="0" y="0"/>
                  </a:moveTo>
                  <a:lnTo>
                    <a:pt x="544" y="0"/>
                  </a:lnTo>
                  <a:lnTo>
                    <a:pt x="544" y="9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4195" y="845"/>
              <a:ext cx="1180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Смена обмоток</a:t>
              </a:r>
            </a:p>
            <a:p>
              <a:pPr algn="ctr"/>
              <a:r>
                <a:rPr lang="ru-RU"/>
                <a:t>ВН и НН</a:t>
              </a:r>
            </a:p>
          </p:txBody>
        </p:sp>
        <p:sp>
          <p:nvSpPr>
            <p:cNvPr id="12312" name="Freeform 24"/>
            <p:cNvSpPr>
              <a:spLocks/>
            </p:cNvSpPr>
            <p:nvPr/>
          </p:nvSpPr>
          <p:spPr bwMode="auto">
            <a:xfrm>
              <a:off x="3379" y="791"/>
              <a:ext cx="1451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1" y="0"/>
                </a:cxn>
                <a:cxn ang="0">
                  <a:pos x="1451" y="46"/>
                </a:cxn>
              </a:cxnLst>
              <a:rect l="0" t="0" r="r" b="b"/>
              <a:pathLst>
                <a:path w="1451" h="46">
                  <a:moveTo>
                    <a:pt x="0" y="0"/>
                  </a:moveTo>
                  <a:lnTo>
                    <a:pt x="1451" y="0"/>
                  </a:lnTo>
                  <a:lnTo>
                    <a:pt x="1451" y="4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295" y="1570"/>
              <a:ext cx="1180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Сборка крышки</a:t>
              </a:r>
            </a:p>
            <a:p>
              <a:pPr algn="ctr"/>
              <a:r>
                <a:rPr lang="ru-RU"/>
                <a:t>трансформатора</a:t>
              </a:r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158" y="1842"/>
              <a:ext cx="1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Rectangle 29"/>
            <p:cNvSpPr>
              <a:spLocks noChangeArrowheads="1"/>
            </p:cNvSpPr>
            <p:nvPr/>
          </p:nvSpPr>
          <p:spPr bwMode="auto">
            <a:xfrm>
              <a:off x="2245" y="1570"/>
              <a:ext cx="1180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Сборка </a:t>
              </a:r>
            </a:p>
            <a:p>
              <a:pPr algn="ctr"/>
              <a:r>
                <a:rPr lang="ru-RU"/>
                <a:t>сердечника</a:t>
              </a:r>
            </a:p>
          </p:txBody>
        </p:sp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3606" y="1570"/>
              <a:ext cx="1769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Подготовка бака к сборке </a:t>
              </a:r>
            </a:p>
            <a:p>
              <a:pPr algn="ctr"/>
              <a:r>
                <a:rPr lang="ru-RU"/>
                <a:t>крепежных деталей</a:t>
              </a:r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 flipH="1">
              <a:off x="5375" y="1797"/>
              <a:ext cx="2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2245" y="2115"/>
              <a:ext cx="1180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Сборка внешней</a:t>
              </a:r>
            </a:p>
            <a:p>
              <a:pPr algn="ctr"/>
              <a:r>
                <a:rPr lang="ru-RU"/>
                <a:t>части</a:t>
              </a:r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 flipV="1">
              <a:off x="2835" y="1979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2245" y="2656"/>
              <a:ext cx="1180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Сборка </a:t>
              </a:r>
            </a:p>
            <a:p>
              <a:pPr algn="ctr"/>
              <a:r>
                <a:rPr lang="ru-RU"/>
                <a:t>трансформатора</a:t>
              </a:r>
            </a:p>
          </p:txBody>
        </p: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 flipV="1">
              <a:off x="2835" y="2523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3969" y="2650"/>
              <a:ext cx="953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Заливка</a:t>
              </a:r>
            </a:p>
            <a:p>
              <a:pPr algn="ctr"/>
              <a:r>
                <a:rPr lang="ru-RU"/>
                <a:t>маслом</a:t>
              </a:r>
            </a:p>
          </p:txBody>
        </p:sp>
        <p:sp>
          <p:nvSpPr>
            <p:cNvPr id="12325" name="Line 37"/>
            <p:cNvSpPr>
              <a:spLocks noChangeShapeType="1"/>
            </p:cNvSpPr>
            <p:nvPr/>
          </p:nvSpPr>
          <p:spPr bwMode="auto">
            <a:xfrm>
              <a:off x="3424" y="2855"/>
              <a:ext cx="5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7" name="Freeform 39"/>
            <p:cNvSpPr>
              <a:spLocks/>
            </p:cNvSpPr>
            <p:nvPr/>
          </p:nvSpPr>
          <p:spPr bwMode="auto">
            <a:xfrm>
              <a:off x="2835" y="1979"/>
              <a:ext cx="1678" cy="607"/>
            </a:xfrm>
            <a:custGeom>
              <a:avLst/>
              <a:gdLst/>
              <a:ahLst/>
              <a:cxnLst>
                <a:cxn ang="0">
                  <a:pos x="0" y="589"/>
                </a:cxn>
                <a:cxn ang="0">
                  <a:pos x="680" y="589"/>
                </a:cxn>
                <a:cxn ang="0">
                  <a:pos x="1723" y="589"/>
                </a:cxn>
                <a:cxn ang="0">
                  <a:pos x="1723" y="0"/>
                </a:cxn>
              </a:cxnLst>
              <a:rect l="0" t="0" r="r" b="b"/>
              <a:pathLst>
                <a:path w="1723" h="589">
                  <a:moveTo>
                    <a:pt x="0" y="589"/>
                  </a:moveTo>
                  <a:lnTo>
                    <a:pt x="680" y="589"/>
                  </a:lnTo>
                  <a:lnTo>
                    <a:pt x="1723" y="589"/>
                  </a:lnTo>
                  <a:lnTo>
                    <a:pt x="1723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745" y="2659"/>
              <a:ext cx="953" cy="3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Установка</a:t>
              </a:r>
            </a:p>
            <a:p>
              <a:pPr algn="ctr"/>
              <a:r>
                <a:rPr lang="ru-RU"/>
                <a:t>расширителя</a:t>
              </a:r>
            </a:p>
          </p:txBody>
        </p:sp>
        <p:sp>
          <p:nvSpPr>
            <p:cNvPr id="12329" name="Line 41"/>
            <p:cNvSpPr>
              <a:spLocks noChangeShapeType="1"/>
            </p:cNvSpPr>
            <p:nvPr/>
          </p:nvSpPr>
          <p:spPr bwMode="auto">
            <a:xfrm>
              <a:off x="1701" y="2855"/>
              <a:ext cx="5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245" y="3359"/>
              <a:ext cx="1180" cy="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Контрольные</a:t>
              </a:r>
            </a:p>
            <a:p>
              <a:pPr algn="ctr"/>
              <a:r>
                <a:rPr lang="ru-RU"/>
                <a:t>испытания</a:t>
              </a:r>
            </a:p>
          </p:txBody>
        </p:sp>
        <p:sp>
          <p:nvSpPr>
            <p:cNvPr id="12331" name="Line 43"/>
            <p:cNvSpPr>
              <a:spLocks noChangeShapeType="1"/>
            </p:cNvSpPr>
            <p:nvPr/>
          </p:nvSpPr>
          <p:spPr bwMode="auto">
            <a:xfrm flipV="1">
              <a:off x="2835" y="3063"/>
              <a:ext cx="0" cy="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250825" y="6124575"/>
            <a:ext cx="881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/>
              <a:t>Рисунок 2 - Схема технологического процесса ремонта силовых трансформаторов.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877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Разборка трансформаторов.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Перед разборкой трансформатора из него частично или полностью сливают масло.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Затем снимают газовое реле 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расширитель, ставят заглушку на отверстие в крышке бака, демонтируют термометр и предохранительную трубку.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С помощью грузоподъемных устройств (кран, таль) стропами за кольца поднимают крышку с активной частью трансформатора.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Затем извлекают из бака активную часть.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Вынув полностью активную часть из бака и приподняв ее на 20 см, отодвигают бак в сторону, а активную часть устанавливают на прочном помосте.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6.До начала осмотра обмотки очищают от грязи и промывают струей трансформаторного масла, нагретого до 35 – 40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Наиболее сложный и трудоемкий второй этап разборки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демонтаж обмоток.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Операции демонтажа: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удаление вертикальных шпилек;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отворачивание гаек, стяжных болтов и снятие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ярмовой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балки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магнитопровода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расшихтовка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верхнего ярма;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разбор соединения обмоток, удаление отводов;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извлечение деревянных и картонных деталей, расклинивание обмоток;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1877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снятие обмоток.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Ремонт обмоток трансформатора.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Возможны два случая: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72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повторное использование обмоточного провода;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572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изготовление новой обмотки.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первом случае ремонт обмоток сводится к замене испорченной изоляции проводов иди замене клиньев, прокладок и других изолирующих обмотку элементов.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проводов прямоугольного профиля большого сечения обычно ограничиваются заменой поврежденной витковой изоляции.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Переизолировка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провода небольших однослойных катушек выполняется вручную.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2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переизолировки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состоит из операций удаления с провода старой изоляции, отжига, рихтовки и покрытия новой изоляции.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Пропитка и сушка обмоток.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Вновь изготовленная обмотка подвергается стяжке (запрессовке) в специальных плитах, а затем сушке.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Сушка повышает качество обмоток и продлевает продолжительность, их работы. Она предназначена для удаления влаги, наличие которой в бумажной изоляции резко снижает электрическую прочность и срок ее службы.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Обмотки на напряжения до 35 кВ сушат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температуре не выше 105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в течение 4-6 часов в обычных сушильных камерах, оборудованных вытяжной вентиляцией и электрическим паровым подогревом.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Сушку обмоток напряжением 35 кВ 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выше производят в вакуум - сушильных камерах, преимущество которых в том, что после прогрева обмотки создается разность давлений между внутренними и наружными слоями изоляции, а это способствует интенсивному выходу влаги на поверхность и ее быстрому испарению.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 обмотка после сушки еще не остыла, ее пропитывают лаком. Пропитку производят в лаке ГФ-95, подогревом до 60-80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С. Обмотку выдерживают в лаке до полного выхода пузырьков воздуха, но не менее 15 мин., после этого ее выдерживают 15-20 минут на воздухе для стекания излишков лака.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Пропитка обмоток лаками придает им необходимую механическую прочность, повышает качество изоляции и увеличивает ее теплопроводность.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 пропитки обмотки осуществляют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запекание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лака при температу­ре 85-90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в течение 18 часов с продувкой горячим воздухом.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Сушка закончена, когда лак образует твердую блестящую и эластич­ную пленку.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42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Ремонт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магнитопровода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4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Выделяется два вида ремонта: частичный и ремонт с полной разборкой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перешихтовкой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активной стали.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4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Частичный ремонт выполняется при незначительных повреждениях активной стали или отдельных деталей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магнитопровода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4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повреждении бумажно-бакелитовых трубок, изолирующих стяжные шпильки от активной стали, их заменяют новыми или изготовляют самостоятельно.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4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Трубки изготовляют из кабельной бумаги, пропитывая ее бакелитовым лаком и запекая, или из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электрокартона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толщиной 0,5-1 мм.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4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Ремонт с полной разборкой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перешихтовкой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необходим, например, при "пожаре стали".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54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этом случае ремонт активной стали состоит из подготовки, разборки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магнитопровода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очистки и изоляции пластин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Испытания трансформатора.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Испытания трансформатора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подразделяются на контрольные и типовые. Типовые испытания производят не реже одного раза в два года.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Контрольные испытания проводятся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после капитального ремонта. Методика и нормы контрольных и типовых испытаний установлены инструкцией завода-изготовителя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Объем контрольных испытаний: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Испытание электрической прочности масла.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Важнейшей характеристикой каждого масла как электроизоляционного материала является его электрическая прочность, т.е. та минимальная напряженность электрического поля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Епр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кВ/мм, при которой происходит пробой. Электрическая прочность определяется пробивным напряжением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Uпр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отнесенным к толщине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диэлектрика в месте пробоя: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2000" algn="l"/>
                <a:tab pos="65341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Основные неисправности трансформаторов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включении трансформаторов чаще всего встречаются следующие основные неисправности: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короткие замыкания на вводах как со стороны ВН, так и со стороны НН, на щите в распределительном шкафу или внутри трансформатора;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обрывы в цепи ВН и НН внутри или вне трансформатора;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ослабление прессовки листов активной стали сердечника.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smtClean="0">
                <a:latin typeface="Times New Roman" pitchFamily="18" charset="0"/>
              </a:rPr>
              <a:t>Зависимость действующего значения пробивного напряжения от содержания влаги в изоляционном масле, полученная при испытании в стандартном разряднике </a:t>
            </a:r>
            <a:br>
              <a:rPr lang="ru-RU" sz="2400" smtClean="0">
                <a:latin typeface="Times New Roman" pitchFamily="18" charset="0"/>
              </a:rPr>
            </a:br>
            <a:endParaRPr lang="ru-RU" sz="2400" smtClean="0">
              <a:latin typeface="Times New Roman" pitchFamily="18" charset="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700213"/>
            <a:ext cx="6048375" cy="4249737"/>
          </a:xfrm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500034" y="0"/>
            <a:ext cx="8115328" cy="86834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</a:rPr>
              <a:t>Стандартный разрядник для испытания трансформаторного масла на пробой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8001" y="1000109"/>
            <a:ext cx="3896402" cy="3571900"/>
          </a:xfrm>
          <a:ln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457200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Сосуд после соответствующей подготовки заливается испытуемым  маслом, а к электродам подводится плавно повышаемое напряжение со скоростью порядка 1 – 2 кВ/сек до тех пор, пока слой масла толщиной h0 = 2,5 мм не будет пробит напряжением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Uпр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, кВ. Наступление пробоя определяется по наибольшему показанию киловольтметра пробивного аппарата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.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36933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Измерение сопротивления изоляции обмоток.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Измерение сопротивления изоляции обмоток позволяет определить неисправности главной изоляции обмоток, переключателя напряжения и выводов.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Измеряют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мегаоометром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напряжением 1000 - 2500 В сопротивление между каждой обмоткой и корпусом, а также между обмотками. Показания отсчитывают через 15 и 60 секунд после приложения напряжения и опреде­ляют коэффициент абсорбции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428596" y="4143380"/>
          <a:ext cx="1785950" cy="1092581"/>
        </p:xfrm>
        <a:graphic>
          <a:graphicData uri="http://schemas.openxmlformats.org/presentationml/2006/ole">
            <p:oleObj spid="_x0000_s31745" name="Формула" r:id="rId3" imgW="812447" imgH="495085" progId="Equation.3">
              <p:embed/>
            </p:oleObj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5000636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который должен быть не ниже 1,3.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температуре обмоток от 10 до 70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допустимое значение сопротивления должно быть не менее соответственно 450-40 Мом.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2428860" y="4929198"/>
          <a:ext cx="1894121" cy="552452"/>
        </p:xfrm>
        <a:graphic>
          <a:graphicData uri="http://schemas.openxmlformats.org/presentationml/2006/ole">
            <p:oleObj spid="_x0000_s35842" name="Формула" r:id="rId3" imgW="914003" imgH="266584" progId="Equation.3">
              <p:embed/>
            </p:oleObj>
          </a:graphicData>
        </a:graphic>
      </p:graphicFrame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6837573" y="5000636"/>
          <a:ext cx="2306427" cy="571504"/>
        </p:xfrm>
        <a:graphic>
          <a:graphicData uri="http://schemas.openxmlformats.org/presentationml/2006/ole">
            <p:oleObj spid="_x0000_s35841" name="Формула" r:id="rId4" imgW="1079032" imgH="266584" progId="Equation.3">
              <p:embed/>
            </p:oleObj>
          </a:graphicData>
        </a:graphic>
      </p:graphicFrame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6550025" y="7908925"/>
            <a:ext cx="0" cy="16398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0626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Измерение сопротивления постоянному току.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Измерение сопротивления постоянному току позволяет определить обрывы в обмотках, на вводах переключателей и качество пайки.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Измеряют мостовым методом или методом амперметра - вольтметра.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 при измерении не должен быть более 20% от номинального (нагрев обмоток, и ошибки). Измерение проводят для всех ответвлений обмоток всех фаз (линейные, фазные).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3786190"/>
            <a:ext cx="91440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измерении между линейными выводами пересчет сопротивления на фазное напряжение при соединении обмоток звездой: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00562" y="5143513"/>
            <a:ext cx="2214578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треугольником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-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5657671"/>
            <a:ext cx="91440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Сопротивления обмоток различных фаз одного напряжения не должны отличаться друг от друга более чем на ±5%, и более чем на ±2% от расчетных значений.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500034" y="1428736"/>
          <a:ext cx="2357454" cy="1125494"/>
        </p:xfrm>
        <a:graphic>
          <a:graphicData uri="http://schemas.openxmlformats.org/presentationml/2006/ole">
            <p:oleObj spid="_x0000_s36868" name="Формула" r:id="rId3" imgW="977900" imgH="46990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0" y="1619250"/>
          <a:ext cx="114300" cy="219075"/>
        </p:xfrm>
        <a:graphic>
          <a:graphicData uri="http://schemas.openxmlformats.org/presentationml/2006/ole">
            <p:oleObj spid="_x0000_s36867" name="Формула" r:id="rId4" imgW="114151" imgH="215619" progId="Equation.3">
              <p:embed/>
            </p:oleObj>
          </a:graphicData>
        </a:graphic>
      </p:graphicFrame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357158" y="2714620"/>
          <a:ext cx="3932952" cy="1000132"/>
        </p:xfrm>
        <a:graphic>
          <a:graphicData uri="http://schemas.openxmlformats.org/presentationml/2006/ole">
            <p:oleObj spid="_x0000_s36866" name="Формула" r:id="rId5" imgW="1841500" imgH="469900" progId="Equation.3">
              <p:embed/>
            </p:oleObj>
          </a:graphicData>
        </a:graphic>
      </p:graphicFrame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2285984" y="4429132"/>
          <a:ext cx="1143008" cy="642942"/>
        </p:xfrm>
        <a:graphic>
          <a:graphicData uri="http://schemas.openxmlformats.org/presentationml/2006/ole">
            <p:oleObj spid="_x0000_s36865" name="Формула" r:id="rId6" imgW="393529" imgH="241195" progId="Equation.3">
              <p:embed/>
            </p:oleObj>
          </a:graphicData>
        </a:graphic>
      </p:graphicFrame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Проверка коэффициента трансформации.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Определяется как отношение междуфазных напряжений высокой и низкой стороны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929057" y="1214422"/>
            <a:ext cx="521494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определить отклонение коэффициента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трансформации после ремонта.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18383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3714752"/>
            <a:ext cx="914400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тр.рем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соответственно коэффициент трансформации до и после ремонта. Отклонение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5288340"/>
            <a:ext cx="9144000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более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1%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трансформаторов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фазным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коэффициентом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трансформации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ниже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0,5%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трансформаторов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0626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Проверка групп соединения обмоток.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Трехфазный трансформатор имеет шесть независимых фазных обмоток и 12 выводов с соответствующими зажимами, причем начальные выводы фаз обмотки высшего напряжения обозначают буквами A, B, С, конечные выводы - X, Y, Z, а для аналогичных выводов фаз обмотки низшего напряжения применяют такие обозначения: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большинстве случаев обмотки трехфазных трансформаторов соединяют либо в звезду -Y, либо в треугольник - Δ 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407194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Выбор схемы соединений зависит от условий работы трансформатора. Например, в сетях с напряжением 35 кВ и более выгодно соединять обмотки в звезду и заземлять нулевую точку, так как при этом напряжение проводов линии передачи будет в √3 раз меньше линейного, что приводит к снижению стоимости изоляции.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Испытание электрической прочности изоляции.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Позволяет определить запас прочности или местные дефекты. Испытание проводят повышенным напряжением нормальной частоты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 каждой из обмоток и корпусом и между обмотками.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Напряжение повышают от нуля до 25 кВ для трансформаторов напряжением 6 кВ и до 35 кВ - для трансформаторов 10 кВ, выдерживают в течение 1 минуты и плавно снижают.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Трансформатор исправен, если нет пробоя, перекрытия изоляции, снижения испытательного напряжения, выделения газов или дыма.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Испытание витковой изоляции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повышенным до 1,3 индуктированным напряжением по схеме опыта х.х. в течение 5 минуты при плавном его по­вышении в начале и снижении в конце опыта.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должно быть бросков тока, разрядов в баке.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43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	Измерение потерь и тока х.х.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43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Позволяет определить несоответствие числа витков обмотки расчетному значению, некачественную шихтовку, замыкание листов, старение стали, замыкание между витками.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43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опыте на обмотку НН подают симметричное напряжение при разомкнутой обмотке ВН и плавно поднимают от нуля до номинального.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43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Измеряют потребляемую мощность, фазные токи.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43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исправном трансформаторе среднее арифметическое значение фазного тока х.х. не должно отличаться от заводских значений более чем на +30%, а потерь х.х. - на 15%.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1"/>
            <a:ext cx="9144000" cy="33239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43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	Измерение напряжения и потерь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к.з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43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Измерение напряжения и потерь к.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позволяет определить обрыв одного из параллельных проводов, плохой контакт в соединении обмотки с переключателем или вводом, заниженное сечение провода обмотки.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43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измерения вводы сторон НН замыкают накоротко, На обмотке ВН поднимают напряжение до значения, при котором в обмотках устанавливается номинальный ток.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43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4685"/>
            <a:ext cx="4857752" cy="2171063"/>
          </a:xfrm>
          <a:prstGeom prst="rect">
            <a:avLst/>
          </a:prstGeo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565767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3. Схема опыта короткого замыкания трансформатора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071538" y="1357298"/>
          <a:ext cx="1500198" cy="732519"/>
        </p:xfrm>
        <a:graphic>
          <a:graphicData uri="http://schemas.openxmlformats.org/presentationml/2006/ole">
            <p:oleObj spid="_x0000_s41987" name="Формула" r:id="rId3" imgW="1002865" imgH="431613" progId="Equation.3">
              <p:embed/>
            </p:oleObj>
          </a:graphicData>
        </a:graphic>
      </p:graphicFrame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071934" y="1428736"/>
          <a:ext cx="2708679" cy="595314"/>
        </p:xfrm>
        <a:graphic>
          <a:graphicData uri="http://schemas.openxmlformats.org/presentationml/2006/ole">
            <p:oleObj spid="_x0000_s41986" name="Формула" r:id="rId4" imgW="1028700" imgH="228600" progId="Equation.3">
              <p:embed/>
            </p:oleObj>
          </a:graphicData>
        </a:graphic>
      </p:graphicFrame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928662" y="2428868"/>
          <a:ext cx="2163076" cy="500066"/>
        </p:xfrm>
        <a:graphic>
          <a:graphicData uri="http://schemas.openxmlformats.org/presentationml/2006/ole">
            <p:oleObj spid="_x0000_s41985" name="Формула" r:id="rId5" imgW="1282700" imgH="292100" progId="Equation.3">
              <p:embed/>
            </p:oleObj>
          </a:graphicData>
        </a:graphic>
      </p:graphicFrame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данным измерений определяют следующие параметры трансформатора.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Напряжение короткого замыкания: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857488" y="1643050"/>
            <a:ext cx="1214446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или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3214686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— измеренное вольтметром напряжение при I =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Iном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 режиме короткого замыкания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очень мало, поэтому потери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холостого хода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сотни раз меньше, чем при номинальном напряжении. Таким образом, можно считать, что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Рпо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0 и измеряемая ваттметром мощность — это потери мощности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Рпк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обусловленные активным сопротивлением обмоток трансформатора.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статистическим данным причины дефектов и повреждений можно  распределить следующим образом: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заводские дефекты - 50%;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низкокачественный ремонт или монтаж - 10%;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неправильная эксплуатация - 13%;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грозовые повреждения - 5,5%;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старение изоляции – 3,5%;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прочие - 18%.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Примерное соотношение повреждения отдельных частей трансформаторов: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обмотки и токопроводящие части - 53%;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вводы - 18%;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переключатели - 12%;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62000" algn="l"/>
                <a:tab pos="65341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остальные части, взятые вместе - 17%.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0" y="1071545"/>
          <a:ext cx="2143108" cy="447029"/>
        </p:xfrm>
        <a:graphic>
          <a:graphicData uri="http://schemas.openxmlformats.org/presentationml/2006/ole">
            <p:oleObj spid="_x0000_s43013" name="Формула" r:id="rId3" imgW="1079500" imgH="22860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0" y="2357430"/>
          <a:ext cx="1928794" cy="1083950"/>
        </p:xfrm>
        <a:graphic>
          <a:graphicData uri="http://schemas.openxmlformats.org/presentationml/2006/ole">
            <p:oleObj spid="_x0000_s43012" name="Формула" r:id="rId4" imgW="761669" imgH="431613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-1" y="3857628"/>
          <a:ext cx="2472087" cy="571504"/>
        </p:xfrm>
        <a:graphic>
          <a:graphicData uri="http://schemas.openxmlformats.org/presentationml/2006/ole">
            <p:oleObj spid="_x0000_s43011" name="Формула" r:id="rId5" imgW="1282700" imgH="292100" progId="Equation.3">
              <p:embed/>
            </p:oleObj>
          </a:graphicData>
        </a:graphic>
      </p:graphicFrame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429124" y="5214950"/>
          <a:ext cx="2643174" cy="447104"/>
        </p:xfrm>
        <a:graphic>
          <a:graphicData uri="http://schemas.openxmlformats.org/presentationml/2006/ole">
            <p:oleObj spid="_x0000_s43010" name="Формула" r:id="rId6" imgW="1333500" imgH="228600" progId="Equation.3">
              <p:embed/>
            </p:oleObj>
          </a:graphicData>
        </a:graphic>
      </p:graphicFrame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357158" y="5143511"/>
          <a:ext cx="2428892" cy="402021"/>
        </p:xfrm>
        <a:graphic>
          <a:graphicData uri="http://schemas.openxmlformats.org/presentationml/2006/ole">
            <p:oleObj spid="_x0000_s43009" name="Формула" r:id="rId7" imgW="1333500" imgH="241300" progId="Equation.3">
              <p:embed/>
            </p:oleObj>
          </a:graphicData>
        </a:graphic>
      </p:graphicFrame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892968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Потери мощности при коротком замыкании можно выразить формулой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1643050"/>
            <a:ext cx="9144000" cy="7386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поэтому активное сопротивление обмоток трансформатора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2214546" y="2285993"/>
            <a:ext cx="6929454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находят из показаний ваттметра и амперметра. Зная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ru-RU" sz="24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можно вычислить индуктивное сопротивление обмоток: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571736" y="3357562"/>
            <a:ext cx="6572264" cy="18466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трансформатора, можно определить активную и индуктивную составляющие напряжения короткого замыкания: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6143644"/>
            <a:ext cx="914400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потерь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напряжения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отличаться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заводских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более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10%.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" y="0"/>
            <a:ext cx="91440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9.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Испытание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уплотнения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плотность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Производят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помощью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трубки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высотой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 1,5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заполненной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маслом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течение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341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неисправности трансформаторов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341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Повреждение обмоток ВН и НН. Причина - снижения электрической прочности изоляции на каком-либо участке обмотки.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341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Наиболее уязвимой и часто повреждающейся частью трансформатора являются его обмотки ВН, и реже НН.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341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результате снижения электрической прочности изоляции на каком-либо участке обмотки происходит электрический пробой изоляции между витками и их замыкание на этом участке, что приводит к выходу трансформаторов из строя.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341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Прочность электрической изоляции снижается при увеличении в твердой и мягкой изоляции содержания влаги, недостаточным удалением из нее растворителей, воздуха и газовых включений. В результате происходящих при этом химических реакций срок службы изоляционных покрытий резко сокращается.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Переход напряжения с обмотки ВН на обмотку НН.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Причина - присутствие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масле различных механических примесей (волокон и др.) снижает его пробивное напряжение.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Пробой масла производят в стандартном разряднике между погруженными в масло металлическими дисковыми электродами диаметром 25 мм с закругленными краями при расстоянии между ними 2,5 мм. Пробивное напряжение технически чистых масел в стандартном разряднике составляет 50 - 60 кВ при 50 Гц и примерно 120 кВ при воздействии импульсного напряжения. Примесь воды в масле снижает значение пробивного напряжения.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Поэтому нередки случаи перехода напряжения с обмотки ВН на обмотку НН из-за ухудшения состояния изоляции между ними.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Повреждение выводов, переключателей, крышек и других деталей. Причина -  транспортировка трансформаторов по плохим дорогам.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Такие повреждения сопровождаются срабатыванием защиты трансформатора, а также могут быть определены по результатам электрических испытаний обмоток.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Повреждения внешних деталей трансформатора (расширителя, бака, арматуры, наружной части вводов, пробивного предохранителя)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можно выявить тщательным осмотром, например, по вытеканию масла, а внутренних деталей - различными испытаниями.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638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Наиболее серьезное повреждение трансформатора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"пожар железа", который возникает из-за замыкания листов сердечника между собой или со стяжными шпильками.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Признаки повреждения: ухудшение характеристик масла, снижение температуры вспышки, повышение потерь и тока холостого хода.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638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Обрыв заземления активной  части трансформатора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характеризуется появлением потрескивания внутри трансформатора при повышенном напряжении,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638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 Увеличение воздушных зазоров между пластинами сердечника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характеризуется возросшим током холостого хода при нормальных потерях холостого хода.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638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Неисправности электрических цепей трансформатора (обрыв, замыкание между цепями или цепями и корпусом и витковое замыкание) легко определить при помощи мегомметра и метода падения напряжения.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Текущий и  капитальный ремонт трансформаторов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целях своевременного обнаружения и устранения развивающихся дефектов и предупреждения аварийных отключений для трансформаторов периодически проводятся текущие и капитальные ремонты.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Текущий ремонт трансформатора производится в следующем объеме: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наружный осмотр и устранение обнаруженных дефектов, поддающихся устранению на месте;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чистка изоляторов и бака;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спуск грязи из расширителя, доливка в случае необходимости масла, проверка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маслоуказателя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проверка опускного крана и уплотнений;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осмотр и чистка охлаждающих устройств;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проверка газовой защиты;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проверка целости мембраны выхлопной трубы;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проведение измерений и испытаний.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71096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2938" algn="l"/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Объем капитального ремонта трансформатора в каждом конкретном случае специфичен и определяется видами и степенью повреждений. Часто такой ремонт является восстановительным, включает в себя замену (перемотку) обмоток трансформатора и ряд других подобных операций и таким образом приближается по объему, работ к изготовлению трансформатора.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2938" algn="l"/>
                <a:tab pos="6794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Трансформатор аварийно выводится из работы в ремонт при следующих условиях: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2938" algn="l"/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сильном внутреннем потрескивании характерном для электрического разряда или неравномерном шуме;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2938" algn="l"/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ненормальном и постоянно нарастающем нагреве при нормальной нагрузке и охлаждении;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2938" algn="l"/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выбросе масла из расширителя или разрушении диафрагмы выхлопной трубы;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2938" algn="l"/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течи масла и понижении уровня его ниже допустимого предела;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2938" algn="l"/>
                <a:tab pos="6794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получении неудовлетворительного результата химического анализа масла.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2460</Words>
  <Application>Microsoft Office PowerPoint</Application>
  <PresentationFormat>Экран (4:3)</PresentationFormat>
  <Paragraphs>214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Зависимость действующего значения пробивного напряжения от содержания влаги в изоляционном масле, полученная при испытании в стандартном разряднике  </vt:lpstr>
      <vt:lpstr>Стандартный разрядник для испытания трансформаторного масла на пробой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AsusPc</dc:creator>
  <cp:lastModifiedBy>AsusPc</cp:lastModifiedBy>
  <cp:revision>4</cp:revision>
  <dcterms:created xsi:type="dcterms:W3CDTF">2022-04-27T05:36:40Z</dcterms:created>
  <dcterms:modified xsi:type="dcterms:W3CDTF">2022-04-27T07:07:10Z</dcterms:modified>
</cp:coreProperties>
</file>